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タイトル 1">
            <a:extLst>
              <a:ext uri="{FF2B5EF4-FFF2-40B4-BE49-F238E27FC236}">
                <a16:creationId xmlns:a16="http://schemas.microsoft.com/office/drawing/2014/main" id="{80E42639-7289-4B4C-9018-1DEF3493090D}"/>
              </a:ext>
            </a:extLst>
          </p:cNvPr>
          <p:cNvSpPr txBox="1">
            <a:spLocks/>
          </p:cNvSpPr>
          <p:nvPr/>
        </p:nvSpPr>
        <p:spPr>
          <a:xfrm>
            <a:off x="-738856" y="34676"/>
            <a:ext cx="5915025" cy="983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ケガの基本的な応急手当</a:t>
            </a:r>
            <a:r>
              <a:rPr lang="ja-JP" altLang="en-US" sz="8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　</a:t>
            </a:r>
            <a:r>
              <a:rPr lang="en-US" altLang="ja-JP" sz="14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ja-JP" altLang="en-US" sz="14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189" name="コンテンツ プレースホルダー 2">
            <a:extLst>
              <a:ext uri="{FF2B5EF4-FFF2-40B4-BE49-F238E27FC236}">
                <a16:creationId xmlns:a16="http://schemas.microsoft.com/office/drawing/2014/main" id="{94FB3D75-50DA-8240-AB0E-46CF77728728}"/>
              </a:ext>
            </a:extLst>
          </p:cNvPr>
          <p:cNvSpPr txBox="1">
            <a:spLocks/>
          </p:cNvSpPr>
          <p:nvPr/>
        </p:nvSpPr>
        <p:spPr>
          <a:xfrm>
            <a:off x="177324" y="1074319"/>
            <a:ext cx="4041643" cy="2315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処置とは、</a:t>
            </a: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捻挫、打撲、骨折、肉ばなれなどの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ケガ発生時の基本的な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応急手当である</a:t>
            </a: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。</a:t>
            </a:r>
            <a:endParaRPr lang="ja-JP" altLang="ja-JP" sz="120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Rest（安静）、Ice（冷却）、Coｍpression（圧迫）</a:t>
            </a: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、</a:t>
            </a: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Elevation(挙上)の４つの頭文字を並べたもので挫傷発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生時に必要な対応を表して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いる。ケガ直後の徹底的な</a:t>
            </a:r>
            <a:r>
              <a: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処置により、以後の経過回復が大きく変わる。</a:t>
            </a:r>
            <a:endParaRPr lang="ja-JP" altLang="ja-JP" sz="120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ja-JP" altLang="en-US" dirty="0"/>
          </a:p>
        </p:txBody>
      </p:sp>
      <p:grpSp>
        <p:nvGrpSpPr>
          <p:cNvPr id="190" name="グループ化 189">
            <a:extLst>
              <a:ext uri="{FF2B5EF4-FFF2-40B4-BE49-F238E27FC236}">
                <a16:creationId xmlns:a16="http://schemas.microsoft.com/office/drawing/2014/main" id="{4E97AEB1-6AA6-7741-A753-5D055E9F9737}"/>
              </a:ext>
            </a:extLst>
          </p:cNvPr>
          <p:cNvGrpSpPr/>
          <p:nvPr/>
        </p:nvGrpSpPr>
        <p:grpSpPr>
          <a:xfrm>
            <a:off x="4093686" y="768201"/>
            <a:ext cx="2680383" cy="1643997"/>
            <a:chOff x="6075734" y="1902939"/>
            <a:chExt cx="2537802" cy="1647113"/>
          </a:xfrm>
        </p:grpSpPr>
        <p:pic>
          <p:nvPicPr>
            <p:cNvPr id="191" name="図 190">
              <a:extLst>
                <a:ext uri="{FF2B5EF4-FFF2-40B4-BE49-F238E27FC236}">
                  <a16:creationId xmlns:a16="http://schemas.microsoft.com/office/drawing/2014/main" id="{0767D4FB-461D-6E46-B6AC-2604C247F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4864" y="1902939"/>
              <a:ext cx="2085456" cy="1564093"/>
            </a:xfrm>
            <a:prstGeom prst="rect">
              <a:avLst/>
            </a:prstGeom>
          </p:spPr>
        </p:pic>
        <p:grpSp>
          <p:nvGrpSpPr>
            <p:cNvPr id="192" name="グループ化 191">
              <a:extLst>
                <a:ext uri="{FF2B5EF4-FFF2-40B4-BE49-F238E27FC236}">
                  <a16:creationId xmlns:a16="http://schemas.microsoft.com/office/drawing/2014/main" id="{95DF98A4-9FD9-8F4F-B9CE-25C55D9DE6A3}"/>
                </a:ext>
              </a:extLst>
            </p:cNvPr>
            <p:cNvGrpSpPr/>
            <p:nvPr/>
          </p:nvGrpSpPr>
          <p:grpSpPr>
            <a:xfrm>
              <a:off x="7445184" y="2285816"/>
              <a:ext cx="881231" cy="215444"/>
              <a:chOff x="8594920" y="2609915"/>
              <a:chExt cx="881231" cy="215444"/>
            </a:xfrm>
          </p:grpSpPr>
          <p:grpSp>
            <p:nvGrpSpPr>
              <p:cNvPr id="212" name="グループ化 211">
                <a:extLst>
                  <a:ext uri="{FF2B5EF4-FFF2-40B4-BE49-F238E27FC236}">
                    <a16:creationId xmlns:a16="http://schemas.microsoft.com/office/drawing/2014/main" id="{6F98F044-9B5A-8A40-B3BC-BC92C4348EC0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14" name="角丸四角形 92168">
                  <a:extLst>
                    <a:ext uri="{FF2B5EF4-FFF2-40B4-BE49-F238E27FC236}">
                      <a16:creationId xmlns:a16="http://schemas.microsoft.com/office/drawing/2014/main" id="{EC684DDF-8E2A-E944-BE3D-9F9E54E49C4C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15" name="テキスト ボックス 5">
                  <a:extLst>
                    <a:ext uri="{FF2B5EF4-FFF2-40B4-BE49-F238E27FC236}">
                      <a16:creationId xmlns:a16="http://schemas.microsoft.com/office/drawing/2014/main" id="{1A05D520-771D-964C-98D1-88D83D1ED1B4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13" name="テキスト ボックス 212">
                <a:extLst>
                  <a:ext uri="{FF2B5EF4-FFF2-40B4-BE49-F238E27FC236}">
                    <a16:creationId xmlns:a16="http://schemas.microsoft.com/office/drawing/2014/main" id="{5352FB08-13EC-6A49-9D13-EC291371E695}"/>
                  </a:ext>
                </a:extLst>
              </p:cNvPr>
              <p:cNvSpPr txBox="1"/>
              <p:nvPr/>
            </p:nvSpPr>
            <p:spPr>
              <a:xfrm>
                <a:off x="8594920" y="2609915"/>
                <a:ext cx="881231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7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9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3" name="グループ化 192">
              <a:extLst>
                <a:ext uri="{FF2B5EF4-FFF2-40B4-BE49-F238E27FC236}">
                  <a16:creationId xmlns:a16="http://schemas.microsoft.com/office/drawing/2014/main" id="{F534EB5C-B071-3140-83A7-60BBD2167B22}"/>
                </a:ext>
              </a:extLst>
            </p:cNvPr>
            <p:cNvGrpSpPr/>
            <p:nvPr/>
          </p:nvGrpSpPr>
          <p:grpSpPr>
            <a:xfrm>
              <a:off x="6572087" y="2112471"/>
              <a:ext cx="881231" cy="230832"/>
              <a:chOff x="8604414" y="2604166"/>
              <a:chExt cx="881231" cy="230832"/>
            </a:xfrm>
          </p:grpSpPr>
          <p:grpSp>
            <p:nvGrpSpPr>
              <p:cNvPr id="208" name="グループ化 207">
                <a:extLst>
                  <a:ext uri="{FF2B5EF4-FFF2-40B4-BE49-F238E27FC236}">
                    <a16:creationId xmlns:a16="http://schemas.microsoft.com/office/drawing/2014/main" id="{3D14DCF5-0386-0641-ABB3-11CA038A564E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10" name="角丸四角形 92180">
                  <a:extLst>
                    <a:ext uri="{FF2B5EF4-FFF2-40B4-BE49-F238E27FC236}">
                      <a16:creationId xmlns:a16="http://schemas.microsoft.com/office/drawing/2014/main" id="{5816EB4D-FE75-AE49-8D5A-0A62C35157AC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11" name="テキスト ボックス 5">
                  <a:extLst>
                    <a:ext uri="{FF2B5EF4-FFF2-40B4-BE49-F238E27FC236}">
                      <a16:creationId xmlns:a16="http://schemas.microsoft.com/office/drawing/2014/main" id="{D070980B-054F-D54E-8B66-566BE2C2C9F5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09" name="テキスト ボックス 208">
                <a:extLst>
                  <a:ext uri="{FF2B5EF4-FFF2-40B4-BE49-F238E27FC236}">
                    <a16:creationId xmlns:a16="http://schemas.microsoft.com/office/drawing/2014/main" id="{64B40CCE-654A-ED49-85CF-C34C3E519EE4}"/>
                  </a:ext>
                </a:extLst>
              </p:cNvPr>
              <p:cNvSpPr txBox="1"/>
              <p:nvPr/>
            </p:nvSpPr>
            <p:spPr>
              <a:xfrm>
                <a:off x="8604414" y="2604166"/>
                <a:ext cx="881231" cy="2308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7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05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4" name="グループ化 193">
              <a:extLst>
                <a:ext uri="{FF2B5EF4-FFF2-40B4-BE49-F238E27FC236}">
                  <a16:creationId xmlns:a16="http://schemas.microsoft.com/office/drawing/2014/main" id="{ECB81A92-D6F7-C94D-99A7-E7E20B2655F6}"/>
                </a:ext>
              </a:extLst>
            </p:cNvPr>
            <p:cNvGrpSpPr/>
            <p:nvPr/>
          </p:nvGrpSpPr>
          <p:grpSpPr>
            <a:xfrm>
              <a:off x="6075734" y="3196109"/>
              <a:ext cx="1636501" cy="353943"/>
              <a:chOff x="8585739" y="2608790"/>
              <a:chExt cx="881231" cy="353943"/>
            </a:xfrm>
          </p:grpSpPr>
          <p:grpSp>
            <p:nvGrpSpPr>
              <p:cNvPr id="204" name="グループ化 203">
                <a:extLst>
                  <a:ext uri="{FF2B5EF4-FFF2-40B4-BE49-F238E27FC236}">
                    <a16:creationId xmlns:a16="http://schemas.microsoft.com/office/drawing/2014/main" id="{45C840EA-3111-0548-9B89-4A1DB7858A7B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06" name="角丸四角形 92185">
                  <a:extLst>
                    <a:ext uri="{FF2B5EF4-FFF2-40B4-BE49-F238E27FC236}">
                      <a16:creationId xmlns:a16="http://schemas.microsoft.com/office/drawing/2014/main" id="{4119E8A4-653E-4B41-97C4-07E1D70FCBBC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07" name="テキスト ボックス 5">
                  <a:extLst>
                    <a:ext uri="{FF2B5EF4-FFF2-40B4-BE49-F238E27FC236}">
                      <a16:creationId xmlns:a16="http://schemas.microsoft.com/office/drawing/2014/main" id="{3EC001DF-21D2-7E4F-8272-0A65E7A6E9A8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05" name="テキスト ボックス 204">
                <a:extLst>
                  <a:ext uri="{FF2B5EF4-FFF2-40B4-BE49-F238E27FC236}">
                    <a16:creationId xmlns:a16="http://schemas.microsoft.com/office/drawing/2014/main" id="{DF7CD7E9-82B2-A349-8D79-5F9DAAE5697C}"/>
                  </a:ext>
                </a:extLst>
              </p:cNvPr>
              <p:cNvSpPr txBox="1"/>
              <p:nvPr/>
            </p:nvSpPr>
            <p:spPr>
              <a:xfrm>
                <a:off x="8585739" y="2608790"/>
                <a:ext cx="881231" cy="35394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7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7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7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5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9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5" name="グループ化 194">
              <a:extLst>
                <a:ext uri="{FF2B5EF4-FFF2-40B4-BE49-F238E27FC236}">
                  <a16:creationId xmlns:a16="http://schemas.microsoft.com/office/drawing/2014/main" id="{03FFF79D-5965-6540-AE68-3CE980E09B33}"/>
                </a:ext>
              </a:extLst>
            </p:cNvPr>
            <p:cNvGrpSpPr/>
            <p:nvPr/>
          </p:nvGrpSpPr>
          <p:grpSpPr>
            <a:xfrm>
              <a:off x="7305332" y="3188434"/>
              <a:ext cx="1308204" cy="353943"/>
              <a:chOff x="8597395" y="2614260"/>
              <a:chExt cx="881231" cy="353943"/>
            </a:xfrm>
          </p:grpSpPr>
          <p:grpSp>
            <p:nvGrpSpPr>
              <p:cNvPr id="200" name="グループ化 199">
                <a:extLst>
                  <a:ext uri="{FF2B5EF4-FFF2-40B4-BE49-F238E27FC236}">
                    <a16:creationId xmlns:a16="http://schemas.microsoft.com/office/drawing/2014/main" id="{91D96736-ACD8-BB45-B4B3-DCD6C551239E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02" name="角丸四角形 92192">
                  <a:extLst>
                    <a:ext uri="{FF2B5EF4-FFF2-40B4-BE49-F238E27FC236}">
                      <a16:creationId xmlns:a16="http://schemas.microsoft.com/office/drawing/2014/main" id="{899ED602-3238-5B41-9224-EE390023AF06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03" name="テキスト ボックス 5">
                  <a:extLst>
                    <a:ext uri="{FF2B5EF4-FFF2-40B4-BE49-F238E27FC236}">
                      <a16:creationId xmlns:a16="http://schemas.microsoft.com/office/drawing/2014/main" id="{313327BF-4E60-7642-B132-13A3AB61D834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01" name="テキスト ボックス 200">
                <a:extLst>
                  <a:ext uri="{FF2B5EF4-FFF2-40B4-BE49-F238E27FC236}">
                    <a16:creationId xmlns:a16="http://schemas.microsoft.com/office/drawing/2014/main" id="{06402DAC-72B2-2D43-B926-12233D36F5E7}"/>
                  </a:ext>
                </a:extLst>
              </p:cNvPr>
              <p:cNvSpPr txBox="1"/>
              <p:nvPr/>
            </p:nvSpPr>
            <p:spPr>
              <a:xfrm>
                <a:off x="8597395" y="2614260"/>
                <a:ext cx="881231" cy="35394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7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5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5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5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9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D471D23A-ED80-3445-9275-819A3083A6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4A2D8246-8351-3145-ABF2-C94E9E13953F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68E982B3-60FE-0042-BBF0-DDA6C60F0E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B1386EAC-70FD-8A45-88BB-FE34AA27CC9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216" name="コンテンツ プレースホルダー 2">
            <a:extLst>
              <a:ext uri="{FF2B5EF4-FFF2-40B4-BE49-F238E27FC236}">
                <a16:creationId xmlns:a16="http://schemas.microsoft.com/office/drawing/2014/main" id="{56FD1B6C-2A35-E34F-AFD6-446880352C69}"/>
              </a:ext>
            </a:extLst>
          </p:cNvPr>
          <p:cNvSpPr txBox="1">
            <a:spLocks/>
          </p:cNvSpPr>
          <p:nvPr/>
        </p:nvSpPr>
        <p:spPr>
          <a:xfrm>
            <a:off x="349767" y="5320909"/>
            <a:ext cx="3074219" cy="352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dirty="0"/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A3A0F4AA-F3C3-644D-95A6-661810728B96}"/>
              </a:ext>
            </a:extLst>
          </p:cNvPr>
          <p:cNvSpPr txBox="1"/>
          <p:nvPr/>
        </p:nvSpPr>
        <p:spPr>
          <a:xfrm>
            <a:off x="395191" y="5585953"/>
            <a:ext cx="6220358" cy="22745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時間：10～20分</a:t>
            </a: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程度</a:t>
            </a:r>
            <a:endParaRPr lang="en-US" altLang="ja-JP" sz="1200" dirty="0">
              <a:solidFill>
                <a:schemeClr val="tx1"/>
              </a:solidFill>
              <a:highlight>
                <a:srgbClr val="FFFF00"/>
              </a:highlight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ケガの部位や重症度にも影響を受けるため一概に決めること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ができない。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あく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まで目安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の時間である。</a:t>
            </a:r>
            <a:endParaRPr lang="ja-JP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間隔：</a:t>
            </a:r>
            <a:r>
              <a:rPr lang="en-US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　</a:t>
            </a:r>
            <a:endParaRPr lang="en-US" altLang="ja-JP" sz="1200" dirty="0">
              <a:solidFill>
                <a:schemeClr val="tx1"/>
              </a:solidFill>
              <a:highlight>
                <a:srgbClr val="FFFF00"/>
              </a:highlight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アイシングを外して、安静、圧迫、挙上を</a:t>
            </a:r>
            <a:r>
              <a: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分程度実施する。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継続</a:t>
            </a:r>
            <a:r>
              <a:rPr lang="ja-JP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期間：</a:t>
            </a: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受傷後</a:t>
            </a:r>
            <a:r>
              <a:rPr lang="en-US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24</a:t>
            </a: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時間から</a:t>
            </a:r>
            <a:r>
              <a:rPr lang="en-US" altLang="ja-JP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72</a:t>
            </a:r>
            <a:r>
              <a:rPr lang="ja-JP" altLang="en-US" sz="1200" dirty="0">
                <a:solidFill>
                  <a:schemeClr val="tx1"/>
                </a:solidFill>
                <a:highlight>
                  <a:srgbClr val="FFFF00"/>
                </a:highlight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時間程度繰り返し実施</a:t>
            </a:r>
            <a:endParaRPr lang="en-US" altLang="ja-JP" sz="1200" dirty="0">
              <a:solidFill>
                <a:schemeClr val="tx1"/>
              </a:solidFill>
              <a:highlight>
                <a:srgbClr val="FFFF00"/>
              </a:highlight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重症度のなどの影響を受けるため、継続期間を一概に決めること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ができない。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腫れや痛みの軽減がみられれば、</a:t>
            </a:r>
            <a:r>
              <a: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処置を終了する。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218" name="グループ化 217">
            <a:extLst>
              <a:ext uri="{FF2B5EF4-FFF2-40B4-BE49-F238E27FC236}">
                <a16:creationId xmlns:a16="http://schemas.microsoft.com/office/drawing/2014/main" id="{604C79F5-B80A-2947-8B47-9C20C37330F6}"/>
              </a:ext>
            </a:extLst>
          </p:cNvPr>
          <p:cNvGrpSpPr/>
          <p:nvPr/>
        </p:nvGrpSpPr>
        <p:grpSpPr>
          <a:xfrm>
            <a:off x="268595" y="5322950"/>
            <a:ext cx="2329239" cy="461665"/>
            <a:chOff x="351460" y="1614763"/>
            <a:chExt cx="1160895" cy="461665"/>
          </a:xfrm>
        </p:grpSpPr>
        <p:sp>
          <p:nvSpPr>
            <p:cNvPr id="219" name="角丸四角形 19">
              <a:extLst>
                <a:ext uri="{FF2B5EF4-FFF2-40B4-BE49-F238E27FC236}">
                  <a16:creationId xmlns:a16="http://schemas.microsoft.com/office/drawing/2014/main" id="{A7ABE59E-FDA4-D245-A145-6D25CC51F56D}"/>
                </a:ext>
              </a:extLst>
            </p:cNvPr>
            <p:cNvSpPr/>
            <p:nvPr/>
          </p:nvSpPr>
          <p:spPr>
            <a:xfrm>
              <a:off x="393715" y="1635200"/>
              <a:ext cx="1063428" cy="231902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20" name="テキスト ボックス 5">
              <a:extLst>
                <a:ext uri="{FF2B5EF4-FFF2-40B4-BE49-F238E27FC236}">
                  <a16:creationId xmlns:a16="http://schemas.microsoft.com/office/drawing/2014/main" id="{5602B59D-5F9A-DF41-B40E-29A720D7584D}"/>
                </a:ext>
              </a:extLst>
            </p:cNvPr>
            <p:cNvSpPr txBox="1"/>
            <p:nvPr/>
          </p:nvSpPr>
          <p:spPr>
            <a:xfrm>
              <a:off x="351460" y="1614763"/>
              <a:ext cx="1160895" cy="461665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RICE</a:t>
              </a:r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処置の具体的な方法</a:t>
              </a:r>
              <a:endParaRPr lang="ja-JP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endParaRPr lang="en-US" altLang="ja-JP" sz="1200" b="1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221" name="グループ化 220">
            <a:extLst>
              <a:ext uri="{FF2B5EF4-FFF2-40B4-BE49-F238E27FC236}">
                <a16:creationId xmlns:a16="http://schemas.microsoft.com/office/drawing/2014/main" id="{D1B57FAB-A366-0941-8BE8-11DECE31E9A2}"/>
              </a:ext>
            </a:extLst>
          </p:cNvPr>
          <p:cNvGrpSpPr/>
          <p:nvPr/>
        </p:nvGrpSpPr>
        <p:grpSpPr>
          <a:xfrm>
            <a:off x="-199099" y="7825256"/>
            <a:ext cx="5444570" cy="1113734"/>
            <a:chOff x="46495" y="3316637"/>
            <a:chExt cx="6131733" cy="1284712"/>
          </a:xfrm>
        </p:grpSpPr>
        <p:sp>
          <p:nvSpPr>
            <p:cNvPr id="222" name="角丸四角形 21">
              <a:extLst>
                <a:ext uri="{FF2B5EF4-FFF2-40B4-BE49-F238E27FC236}">
                  <a16:creationId xmlns:a16="http://schemas.microsoft.com/office/drawing/2014/main" id="{716CD218-859D-EA47-874B-C35B7E602DA9}"/>
                </a:ext>
              </a:extLst>
            </p:cNvPr>
            <p:cNvSpPr/>
            <p:nvPr/>
          </p:nvSpPr>
          <p:spPr>
            <a:xfrm>
              <a:off x="3523244" y="3405208"/>
              <a:ext cx="2226862" cy="1171217"/>
            </a:xfrm>
            <a:prstGeom prst="roundRect">
              <a:avLst/>
            </a:prstGeom>
            <a:solidFill>
              <a:srgbClr val="FFC0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23" name="角丸四角形 3">
              <a:extLst>
                <a:ext uri="{FF2B5EF4-FFF2-40B4-BE49-F238E27FC236}">
                  <a16:creationId xmlns:a16="http://schemas.microsoft.com/office/drawing/2014/main" id="{AB34A51A-5729-3743-95CB-FF3EB2A932E7}"/>
                </a:ext>
              </a:extLst>
            </p:cNvPr>
            <p:cNvSpPr/>
            <p:nvPr/>
          </p:nvSpPr>
          <p:spPr>
            <a:xfrm>
              <a:off x="777170" y="3405208"/>
              <a:ext cx="2226862" cy="1171217"/>
            </a:xfrm>
            <a:prstGeom prst="roundRect">
              <a:avLst/>
            </a:prstGeom>
            <a:solidFill>
              <a:srgbClr val="FFC0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pic>
          <p:nvPicPr>
            <p:cNvPr id="224" name="図 223">
              <a:extLst>
                <a:ext uri="{FF2B5EF4-FFF2-40B4-BE49-F238E27FC236}">
                  <a16:creationId xmlns:a16="http://schemas.microsoft.com/office/drawing/2014/main" id="{3C4A656B-9008-2441-A7A9-CD12BE945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4908" y="3513779"/>
              <a:ext cx="1015630" cy="761722"/>
            </a:xfrm>
            <a:prstGeom prst="rect">
              <a:avLst/>
            </a:prstGeom>
          </p:spPr>
        </p:pic>
        <p:pic>
          <p:nvPicPr>
            <p:cNvPr id="225" name="図 224">
              <a:extLst>
                <a:ext uri="{FF2B5EF4-FFF2-40B4-BE49-F238E27FC236}">
                  <a16:creationId xmlns:a16="http://schemas.microsoft.com/office/drawing/2014/main" id="{103F180D-0D78-E644-B896-90F23EF142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701" y="3501301"/>
              <a:ext cx="1015630" cy="761722"/>
            </a:xfrm>
            <a:prstGeom prst="rect">
              <a:avLst/>
            </a:prstGeom>
          </p:spPr>
        </p:pic>
        <p:sp>
          <p:nvSpPr>
            <p:cNvPr id="226" name="テキスト ボックス 225">
              <a:extLst>
                <a:ext uri="{FF2B5EF4-FFF2-40B4-BE49-F238E27FC236}">
                  <a16:creationId xmlns:a16="http://schemas.microsoft.com/office/drawing/2014/main" id="{8A6B55B2-8D85-C947-AB27-6D826291A777}"/>
                </a:ext>
              </a:extLst>
            </p:cNvPr>
            <p:cNvSpPr txBox="1"/>
            <p:nvPr/>
          </p:nvSpPr>
          <p:spPr>
            <a:xfrm>
              <a:off x="859558" y="3665979"/>
              <a:ext cx="1367012" cy="5325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400" b="1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iragino Kaku Gothic Std W8" panose="020B0800000000000000" pitchFamily="34" charset="-128"/>
                  <a:ea typeface="Hiragino Kaku Gothic Std W8" panose="020B0800000000000000" pitchFamily="34" charset="-128"/>
                  <a:sym typeface="Calibri"/>
                </a:rPr>
                <a:t>RICE</a:t>
              </a:r>
              <a:endParaRPr kumimoji="0" lang="ja-JP" alt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sym typeface="Calibri"/>
              </a:endParaRPr>
            </a:p>
          </p:txBody>
        </p:sp>
        <p:sp>
          <p:nvSpPr>
            <p:cNvPr id="227" name="テキスト ボックス 226">
              <a:extLst>
                <a:ext uri="{FF2B5EF4-FFF2-40B4-BE49-F238E27FC236}">
                  <a16:creationId xmlns:a16="http://schemas.microsoft.com/office/drawing/2014/main" id="{23140788-8C61-E148-8771-5DE8D918E3FA}"/>
                </a:ext>
              </a:extLst>
            </p:cNvPr>
            <p:cNvSpPr txBox="1"/>
            <p:nvPr/>
          </p:nvSpPr>
          <p:spPr>
            <a:xfrm>
              <a:off x="1070308" y="4294134"/>
              <a:ext cx="640884" cy="301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050" b="1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冷却</a:t>
              </a:r>
            </a:p>
          </p:txBody>
        </p:sp>
        <p:sp>
          <p:nvSpPr>
            <p:cNvPr id="228" name="テキスト ボックス 227">
              <a:extLst>
                <a:ext uri="{FF2B5EF4-FFF2-40B4-BE49-F238E27FC236}">
                  <a16:creationId xmlns:a16="http://schemas.microsoft.com/office/drawing/2014/main" id="{079CEA98-3B4D-EA4D-AF97-22A1EBE51954}"/>
                </a:ext>
              </a:extLst>
            </p:cNvPr>
            <p:cNvSpPr txBox="1"/>
            <p:nvPr/>
          </p:nvSpPr>
          <p:spPr>
            <a:xfrm>
              <a:off x="3657539" y="4282306"/>
              <a:ext cx="1500266" cy="301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050" b="1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安静・圧迫・挙上</a:t>
              </a:r>
            </a:p>
          </p:txBody>
        </p:sp>
        <p:sp>
          <p:nvSpPr>
            <p:cNvPr id="229" name="右矢印 24">
              <a:extLst>
                <a:ext uri="{FF2B5EF4-FFF2-40B4-BE49-F238E27FC236}">
                  <a16:creationId xmlns:a16="http://schemas.microsoft.com/office/drawing/2014/main" id="{143B4D66-C513-CE4E-8CB6-3019B9162409}"/>
                </a:ext>
              </a:extLst>
            </p:cNvPr>
            <p:cNvSpPr/>
            <p:nvPr/>
          </p:nvSpPr>
          <p:spPr>
            <a:xfrm>
              <a:off x="3145512" y="3673042"/>
              <a:ext cx="294243" cy="285812"/>
            </a:xfrm>
            <a:prstGeom prst="rightArrow">
              <a:avLst/>
            </a:prstGeom>
            <a:solidFill>
              <a:schemeClr val="bg2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30" name="右矢印 25">
              <a:extLst>
                <a:ext uri="{FF2B5EF4-FFF2-40B4-BE49-F238E27FC236}">
                  <a16:creationId xmlns:a16="http://schemas.microsoft.com/office/drawing/2014/main" id="{0B71FC3A-0DB2-1448-AC66-AE6E5824FE42}"/>
                </a:ext>
              </a:extLst>
            </p:cNvPr>
            <p:cNvSpPr/>
            <p:nvPr/>
          </p:nvSpPr>
          <p:spPr>
            <a:xfrm rot="10800000">
              <a:off x="3127372" y="4094354"/>
              <a:ext cx="294243" cy="285812"/>
            </a:xfrm>
            <a:prstGeom prst="rightArrow">
              <a:avLst/>
            </a:prstGeom>
            <a:solidFill>
              <a:schemeClr val="bg2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31" name="テキスト ボックス 230">
              <a:extLst>
                <a:ext uri="{FF2B5EF4-FFF2-40B4-BE49-F238E27FC236}">
                  <a16:creationId xmlns:a16="http://schemas.microsoft.com/office/drawing/2014/main" id="{E63910E8-067B-7241-B20B-57D3E359A1FE}"/>
                </a:ext>
              </a:extLst>
            </p:cNvPr>
            <p:cNvSpPr txBox="1"/>
            <p:nvPr/>
          </p:nvSpPr>
          <p:spPr>
            <a:xfrm>
              <a:off x="1706907" y="4294507"/>
              <a:ext cx="1297125" cy="30177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ja-JP" altLang="ja-JP" sz="105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10～20分</a:t>
              </a:r>
              <a:r>
                <a:rPr lang="ja-JP" altLang="en-US" sz="105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程度</a:t>
              </a:r>
              <a:endParaRPr lang="ja-JP" altLang="en-US" sz="1050"/>
            </a:p>
          </p:txBody>
        </p:sp>
        <p:sp>
          <p:nvSpPr>
            <p:cNvPr id="232" name="テキスト ボックス 231">
              <a:extLst>
                <a:ext uri="{FF2B5EF4-FFF2-40B4-BE49-F238E27FC236}">
                  <a16:creationId xmlns:a16="http://schemas.microsoft.com/office/drawing/2014/main" id="{CA4A429B-2775-804D-A455-5A1BAAFBE5E8}"/>
                </a:ext>
              </a:extLst>
            </p:cNvPr>
            <p:cNvSpPr txBox="1"/>
            <p:nvPr/>
          </p:nvSpPr>
          <p:spPr>
            <a:xfrm>
              <a:off x="4881103" y="4299577"/>
              <a:ext cx="1297125" cy="30177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en-US" altLang="ja-JP" sz="105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4</a:t>
              </a:r>
              <a:r>
                <a:rPr lang="ja-JP" altLang="ja-JP" sz="105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0分</a:t>
              </a:r>
              <a:r>
                <a:rPr lang="ja-JP" altLang="en-US" sz="105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程度</a:t>
              </a:r>
              <a:endParaRPr lang="ja-JP" altLang="en-US" sz="1050" dirty="0"/>
            </a:p>
          </p:txBody>
        </p:sp>
        <p:sp>
          <p:nvSpPr>
            <p:cNvPr id="233" name="テキスト ボックス 232">
              <a:extLst>
                <a:ext uri="{FF2B5EF4-FFF2-40B4-BE49-F238E27FC236}">
                  <a16:creationId xmlns:a16="http://schemas.microsoft.com/office/drawing/2014/main" id="{88DBC22F-8320-014A-AA89-C59655796D6A}"/>
                </a:ext>
              </a:extLst>
            </p:cNvPr>
            <p:cNvSpPr txBox="1"/>
            <p:nvPr/>
          </p:nvSpPr>
          <p:spPr>
            <a:xfrm>
              <a:off x="46495" y="3316637"/>
              <a:ext cx="92396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7CA03BE3-23FF-CA40-87D0-1B6997840ECC}"/>
              </a:ext>
            </a:extLst>
          </p:cNvPr>
          <p:cNvSpPr txBox="1"/>
          <p:nvPr/>
        </p:nvSpPr>
        <p:spPr>
          <a:xfrm>
            <a:off x="2969787" y="8121738"/>
            <a:ext cx="1116857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sym typeface="Calibri"/>
              </a:rPr>
              <a:t>RCE</a:t>
            </a:r>
            <a:endParaRPr kumimoji="0" lang="ja-JP" altLang="en-US" sz="24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sym typeface="Calibri"/>
            </a:endParaRPr>
          </a:p>
        </p:txBody>
      </p:sp>
      <p:sp>
        <p:nvSpPr>
          <p:cNvPr id="235" name="テキスト ボックス 234">
            <a:extLst>
              <a:ext uri="{FF2B5EF4-FFF2-40B4-BE49-F238E27FC236}">
                <a16:creationId xmlns:a16="http://schemas.microsoft.com/office/drawing/2014/main" id="{3DB801D2-106C-0147-8350-E27CB3EA3758}"/>
              </a:ext>
            </a:extLst>
          </p:cNvPr>
          <p:cNvSpPr txBox="1"/>
          <p:nvPr/>
        </p:nvSpPr>
        <p:spPr>
          <a:xfrm>
            <a:off x="316462" y="8934269"/>
            <a:ext cx="6292816" cy="612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応急手当である。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「痛みや腫れが改善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しない」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日常生活に支障がある」場合は、必ず医療機関を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受診しましょう。</a:t>
            </a:r>
            <a:endParaRPr lang="en-US" altLang="ja-JP" sz="1800" dirty="0"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03931793-6889-2145-8B20-745DBC6957E5}"/>
              </a:ext>
            </a:extLst>
          </p:cNvPr>
          <p:cNvGrpSpPr/>
          <p:nvPr/>
        </p:nvGrpSpPr>
        <p:grpSpPr>
          <a:xfrm>
            <a:off x="302583" y="3126935"/>
            <a:ext cx="2021964" cy="461665"/>
            <a:chOff x="334869" y="1615051"/>
            <a:chExt cx="1160895" cy="461665"/>
          </a:xfrm>
        </p:grpSpPr>
        <p:sp>
          <p:nvSpPr>
            <p:cNvPr id="237" name="角丸四角形 19">
              <a:extLst>
                <a:ext uri="{FF2B5EF4-FFF2-40B4-BE49-F238E27FC236}">
                  <a16:creationId xmlns:a16="http://schemas.microsoft.com/office/drawing/2014/main" id="{178D5416-0F37-5346-9ADD-D0500871F806}"/>
                </a:ext>
              </a:extLst>
            </p:cNvPr>
            <p:cNvSpPr/>
            <p:nvPr/>
          </p:nvSpPr>
          <p:spPr>
            <a:xfrm>
              <a:off x="393715" y="1635200"/>
              <a:ext cx="1063428" cy="231902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38" name="テキスト ボックス 5">
              <a:extLst>
                <a:ext uri="{FF2B5EF4-FFF2-40B4-BE49-F238E27FC236}">
                  <a16:creationId xmlns:a16="http://schemas.microsoft.com/office/drawing/2014/main" id="{A58B091C-A4E4-9B44-B004-0D705167B8FF}"/>
                </a:ext>
              </a:extLst>
            </p:cNvPr>
            <p:cNvSpPr txBox="1"/>
            <p:nvPr/>
          </p:nvSpPr>
          <p:spPr>
            <a:xfrm>
              <a:off x="334869" y="1615051"/>
              <a:ext cx="1160895" cy="461665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rPr>
                <a:t>アイシングの方法</a:t>
              </a:r>
              <a:endParaRPr lang="ja-JP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endParaRPr lang="en-US" altLang="ja-JP" sz="12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239" name="グループ化 238">
            <a:extLst>
              <a:ext uri="{FF2B5EF4-FFF2-40B4-BE49-F238E27FC236}">
                <a16:creationId xmlns:a16="http://schemas.microsoft.com/office/drawing/2014/main" id="{2D7C3107-0525-2943-AA6B-B40CE688C1AF}"/>
              </a:ext>
            </a:extLst>
          </p:cNvPr>
          <p:cNvGrpSpPr/>
          <p:nvPr/>
        </p:nvGrpSpPr>
        <p:grpSpPr>
          <a:xfrm>
            <a:off x="485161" y="4346328"/>
            <a:ext cx="5435026" cy="856889"/>
            <a:chOff x="521195" y="3811013"/>
            <a:chExt cx="5435026" cy="856889"/>
          </a:xfrm>
        </p:grpSpPr>
        <p:pic>
          <p:nvPicPr>
            <p:cNvPr id="240" name="図 239">
              <a:extLst>
                <a:ext uri="{FF2B5EF4-FFF2-40B4-BE49-F238E27FC236}">
                  <a16:creationId xmlns:a16="http://schemas.microsoft.com/office/drawing/2014/main" id="{32147A45-B103-E643-8E0A-90D6055ABA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1195" y="3820083"/>
              <a:ext cx="1130425" cy="847819"/>
            </a:xfrm>
            <a:prstGeom prst="rect">
              <a:avLst/>
            </a:prstGeom>
          </p:spPr>
        </p:pic>
        <p:pic>
          <p:nvPicPr>
            <p:cNvPr id="241" name="図 240">
              <a:extLst>
                <a:ext uri="{FF2B5EF4-FFF2-40B4-BE49-F238E27FC236}">
                  <a16:creationId xmlns:a16="http://schemas.microsoft.com/office/drawing/2014/main" id="{CC0CB671-118B-A044-98D9-81E6C77B1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6062" y="3811013"/>
              <a:ext cx="1130425" cy="855575"/>
            </a:xfrm>
            <a:prstGeom prst="rect">
              <a:avLst/>
            </a:prstGeom>
          </p:spPr>
        </p:pic>
        <p:pic>
          <p:nvPicPr>
            <p:cNvPr id="242" name="図 241">
              <a:extLst>
                <a:ext uri="{FF2B5EF4-FFF2-40B4-BE49-F238E27FC236}">
                  <a16:creationId xmlns:a16="http://schemas.microsoft.com/office/drawing/2014/main" id="{7687BD49-8F03-DC42-B5A4-D011D44F8E6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0929" y="3814560"/>
              <a:ext cx="1130425" cy="847819"/>
            </a:xfrm>
            <a:prstGeom prst="rect">
              <a:avLst/>
            </a:prstGeom>
          </p:spPr>
        </p:pic>
        <p:pic>
          <p:nvPicPr>
            <p:cNvPr id="243" name="図 242">
              <a:extLst>
                <a:ext uri="{FF2B5EF4-FFF2-40B4-BE49-F238E27FC236}">
                  <a16:creationId xmlns:a16="http://schemas.microsoft.com/office/drawing/2014/main" id="{DDC896BD-095D-6F4E-ACD8-90D4EA14F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5796" y="3811164"/>
              <a:ext cx="1130425" cy="847819"/>
            </a:xfrm>
            <a:prstGeom prst="rect">
              <a:avLst/>
            </a:prstGeom>
          </p:spPr>
        </p:pic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4717B401-C61A-C640-A3F1-EC0C73A8B0AD}"/>
                </a:ext>
              </a:extLst>
            </p:cNvPr>
            <p:cNvGrpSpPr/>
            <p:nvPr/>
          </p:nvGrpSpPr>
          <p:grpSpPr>
            <a:xfrm>
              <a:off x="1674328" y="4061257"/>
              <a:ext cx="3134514" cy="321013"/>
              <a:chOff x="1614833" y="5056818"/>
              <a:chExt cx="4600159" cy="375400"/>
            </a:xfrm>
            <a:solidFill>
              <a:srgbClr val="7030A0"/>
            </a:solidFill>
          </p:grpSpPr>
          <p:sp>
            <p:nvSpPr>
              <p:cNvPr id="245" name="AutoShape 17">
                <a:extLst>
                  <a:ext uri="{FF2B5EF4-FFF2-40B4-BE49-F238E27FC236}">
                    <a16:creationId xmlns:a16="http://schemas.microsoft.com/office/drawing/2014/main" id="{2A9CF9C6-D408-5342-B21A-CB682EA268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4833" y="5079297"/>
                <a:ext cx="383467" cy="352921"/>
              </a:xfrm>
              <a:prstGeom prst="rightArrow">
                <a:avLst>
                  <a:gd name="adj1" fmla="val 50000"/>
                  <a:gd name="adj2" fmla="val 50111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35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  <p:sp>
            <p:nvSpPr>
              <p:cNvPr id="246" name="AutoShape 17">
                <a:extLst>
                  <a:ext uri="{FF2B5EF4-FFF2-40B4-BE49-F238E27FC236}">
                    <a16:creationId xmlns:a16="http://schemas.microsoft.com/office/drawing/2014/main" id="{2CB2362B-9DA9-884B-9198-771D3362E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17294" y="5079297"/>
                <a:ext cx="383468" cy="352921"/>
              </a:xfrm>
              <a:prstGeom prst="rightArrow">
                <a:avLst>
                  <a:gd name="adj1" fmla="val 50000"/>
                  <a:gd name="adj2" fmla="val 50111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35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  <p:sp>
            <p:nvSpPr>
              <p:cNvPr id="247" name="AutoShape 17">
                <a:extLst>
                  <a:ext uri="{FF2B5EF4-FFF2-40B4-BE49-F238E27FC236}">
                    <a16:creationId xmlns:a16="http://schemas.microsoft.com/office/drawing/2014/main" id="{8C6C8B49-2240-6948-BF66-AECAC07EE2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1524" y="5056818"/>
                <a:ext cx="383468" cy="352921"/>
              </a:xfrm>
              <a:prstGeom prst="rightArrow">
                <a:avLst>
                  <a:gd name="adj1" fmla="val 50000"/>
                  <a:gd name="adj2" fmla="val 50111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 sz="1835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</p:grpSp>
      <p:cxnSp>
        <p:nvCxnSpPr>
          <p:cNvPr id="250" name="直線コネクタ 249">
            <a:extLst>
              <a:ext uri="{FF2B5EF4-FFF2-40B4-BE49-F238E27FC236}">
                <a16:creationId xmlns:a16="http://schemas.microsoft.com/office/drawing/2014/main" id="{1C92F48D-E05F-4C46-808F-65CDEC429B4D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9B2872E9-D26A-6B41-A6C5-BFA66454F6C9}"/>
              </a:ext>
            </a:extLst>
          </p:cNvPr>
          <p:cNvGrpSpPr/>
          <p:nvPr/>
        </p:nvGrpSpPr>
        <p:grpSpPr>
          <a:xfrm>
            <a:off x="406972" y="763297"/>
            <a:ext cx="3319219" cy="276999"/>
            <a:chOff x="422132" y="2632221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52" name="L 字 251">
              <a:extLst>
                <a:ext uri="{FF2B5EF4-FFF2-40B4-BE49-F238E27FC236}">
                  <a16:creationId xmlns:a16="http://schemas.microsoft.com/office/drawing/2014/main" id="{9906A467-E44C-3742-BC9C-827C8ADCFC07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253" name="テキスト ボックス 252">
              <a:extLst>
                <a:ext uri="{FF2B5EF4-FFF2-40B4-BE49-F238E27FC236}">
                  <a16:creationId xmlns:a16="http://schemas.microsoft.com/office/drawing/2014/main" id="{896D6D24-90E2-394C-B2C4-09F2DF10EC7A}"/>
                </a:ext>
              </a:extLst>
            </p:cNvPr>
            <p:cNvSpPr txBox="1"/>
            <p:nvPr/>
          </p:nvSpPr>
          <p:spPr>
            <a:xfrm>
              <a:off x="422132" y="2632221"/>
              <a:ext cx="340217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grpSp>
        <p:nvGrpSpPr>
          <p:cNvPr id="254" name="グループ化 253">
            <a:extLst>
              <a:ext uri="{FF2B5EF4-FFF2-40B4-BE49-F238E27FC236}">
                <a16:creationId xmlns:a16="http://schemas.microsoft.com/office/drawing/2014/main" id="{908DBA91-432C-BB43-B49C-DC4E3B68B24D}"/>
              </a:ext>
            </a:extLst>
          </p:cNvPr>
          <p:cNvGrpSpPr/>
          <p:nvPr/>
        </p:nvGrpSpPr>
        <p:grpSpPr>
          <a:xfrm>
            <a:off x="4481434" y="2477145"/>
            <a:ext cx="2038940" cy="771666"/>
            <a:chOff x="5077581" y="1137193"/>
            <a:chExt cx="2038940" cy="771666"/>
          </a:xfrm>
        </p:grpSpPr>
        <p:pic>
          <p:nvPicPr>
            <p:cNvPr id="255" name="図 254">
              <a:extLst>
                <a:ext uri="{FF2B5EF4-FFF2-40B4-BE49-F238E27FC236}">
                  <a16:creationId xmlns:a16="http://schemas.microsoft.com/office/drawing/2014/main" id="{7A69921E-C21B-B040-84FE-FAEE30705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256" name="グループ化 255">
              <a:extLst>
                <a:ext uri="{FF2B5EF4-FFF2-40B4-BE49-F238E27FC236}">
                  <a16:creationId xmlns:a16="http://schemas.microsoft.com/office/drawing/2014/main" id="{5327B814-C1E0-2A4D-BCEA-F9D3F4191805}"/>
                </a:ext>
              </a:extLst>
            </p:cNvPr>
            <p:cNvGrpSpPr/>
            <p:nvPr/>
          </p:nvGrpSpPr>
          <p:grpSpPr>
            <a:xfrm>
              <a:off x="5077581" y="1137193"/>
              <a:ext cx="2038940" cy="771666"/>
              <a:chOff x="4589398" y="2773566"/>
              <a:chExt cx="2038940" cy="771666"/>
            </a:xfrm>
          </p:grpSpPr>
          <p:grpSp>
            <p:nvGrpSpPr>
              <p:cNvPr id="257" name="グループ化 256">
                <a:extLst>
                  <a:ext uri="{FF2B5EF4-FFF2-40B4-BE49-F238E27FC236}">
                    <a16:creationId xmlns:a16="http://schemas.microsoft.com/office/drawing/2014/main" id="{1F4A7819-0CB2-8C43-94E0-5E11F12EC2D3}"/>
                  </a:ext>
                </a:extLst>
              </p:cNvPr>
              <p:cNvGrpSpPr/>
              <p:nvPr/>
            </p:nvGrpSpPr>
            <p:grpSpPr>
              <a:xfrm>
                <a:off x="4589398" y="2773566"/>
                <a:ext cx="2038940" cy="771666"/>
                <a:chOff x="5595888" y="1132498"/>
                <a:chExt cx="2038940" cy="771666"/>
              </a:xfrm>
            </p:grpSpPr>
            <p:pic>
              <p:nvPicPr>
                <p:cNvPr id="259" name="図 258">
                  <a:extLst>
                    <a:ext uri="{FF2B5EF4-FFF2-40B4-BE49-F238E27FC236}">
                      <a16:creationId xmlns:a16="http://schemas.microsoft.com/office/drawing/2014/main" id="{C0457B53-9F2A-7849-8896-2A6AFFC405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/>
                <a:srcRect l="51808" t="52607" r="-1311" b="26972"/>
                <a:stretch/>
              </p:blipFill>
              <p:spPr>
                <a:xfrm>
                  <a:off x="6408474" y="1304427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260" name="グループ化 259">
                  <a:extLst>
                    <a:ext uri="{FF2B5EF4-FFF2-40B4-BE49-F238E27FC236}">
                      <a16:creationId xmlns:a16="http://schemas.microsoft.com/office/drawing/2014/main" id="{818BF982-FF4C-6845-B3C4-FCC35CD21F24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261" name="グループ化 260">
                    <a:extLst>
                      <a:ext uri="{FF2B5EF4-FFF2-40B4-BE49-F238E27FC236}">
                        <a16:creationId xmlns:a16="http://schemas.microsoft.com/office/drawing/2014/main" id="{FAADF525-3853-784C-987E-F26170C0B21D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265" name="L 字 264">
                      <a:extLst>
                        <a:ext uri="{FF2B5EF4-FFF2-40B4-BE49-F238E27FC236}">
                          <a16:creationId xmlns:a16="http://schemas.microsoft.com/office/drawing/2014/main" id="{1C559A0B-3965-064D-BD9F-5859B0B21B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266" name="L 字 265">
                      <a:extLst>
                        <a:ext uri="{FF2B5EF4-FFF2-40B4-BE49-F238E27FC236}">
                          <a16:creationId xmlns:a16="http://schemas.microsoft.com/office/drawing/2014/main" id="{16B475DE-D68D-2045-A6FA-4F88B4DB225A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262" name="グループ化 261">
                    <a:extLst>
                      <a:ext uri="{FF2B5EF4-FFF2-40B4-BE49-F238E27FC236}">
                        <a16:creationId xmlns:a16="http://schemas.microsoft.com/office/drawing/2014/main" id="{FCC8C0A5-BF87-6B43-B5F8-A99B4B23772B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263" name="L 字 262">
                      <a:extLst>
                        <a:ext uri="{FF2B5EF4-FFF2-40B4-BE49-F238E27FC236}">
                          <a16:creationId xmlns:a16="http://schemas.microsoft.com/office/drawing/2014/main" id="{2742E725-3BA7-6641-B2C5-625EC8C9C6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264" name="L 字 263">
                      <a:extLst>
                        <a:ext uri="{FF2B5EF4-FFF2-40B4-BE49-F238E27FC236}">
                          <a16:creationId xmlns:a16="http://schemas.microsoft.com/office/drawing/2014/main" id="{452F615B-B82F-7B49-9E85-001F062D645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258" name="テキスト ボックス 257">
                <a:extLst>
                  <a:ext uri="{FF2B5EF4-FFF2-40B4-BE49-F238E27FC236}">
                    <a16:creationId xmlns:a16="http://schemas.microsoft.com/office/drawing/2014/main" id="{617B476E-4C7C-9540-A5B0-963232207739}"/>
                  </a:ext>
                </a:extLst>
              </p:cNvPr>
              <p:cNvSpPr txBox="1"/>
              <p:nvPr/>
            </p:nvSpPr>
            <p:spPr>
              <a:xfrm>
                <a:off x="5625680" y="2991745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F7F5F3F6-6B54-8045-929A-EE43335CAB6A}"/>
              </a:ext>
            </a:extLst>
          </p:cNvPr>
          <p:cNvSpPr txBox="1"/>
          <p:nvPr/>
        </p:nvSpPr>
        <p:spPr>
          <a:xfrm>
            <a:off x="356219" y="3395584"/>
            <a:ext cx="6363730" cy="8935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indent="0"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ja-JP" altLang="en-US" sz="1200" dirty="0">
                <a:ea typeface="Hiragino Sans W4" panose="020B0400000000000000" pitchFamily="34" charset="-128"/>
                <a:cs typeface="Arial" panose="020B0604020202020204" pitchFamily="34" charset="0"/>
              </a:rPr>
              <a:t>　アイシングとは、氷や氷のうなどで身体を冷却することある。ビニール袋や氷のうに</a:t>
            </a:r>
            <a:endParaRPr lang="en-US" altLang="ja-JP" sz="1200" dirty="0"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marL="0" indent="0"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ja-JP" altLang="en-US" sz="1200" dirty="0">
                <a:ea typeface="Hiragino Sans W4" panose="020B0400000000000000" pitchFamily="34" charset="-128"/>
                <a:cs typeface="Arial" panose="020B0604020202020204" pitchFamily="34" charset="0"/>
              </a:rPr>
              <a:t>氷を入れて、アイスパックを簡単に作成することができる。ケガした部位に氷を当てて</a:t>
            </a:r>
            <a:endParaRPr lang="en-US" altLang="ja-JP" sz="1200" dirty="0"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marL="0" indent="0"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ja-JP" altLang="en-US" sz="1200" dirty="0">
                <a:ea typeface="Hiragino Sans W4" panose="020B0400000000000000" pitchFamily="34" charset="-128"/>
                <a:cs typeface="Arial" panose="020B0604020202020204" pitchFamily="34" charset="0"/>
              </a:rPr>
              <a:t>使用する。家庭用冷蔵庫の氷は、凍傷を予防するため一度水に濡らす。</a:t>
            </a:r>
            <a:endParaRPr lang="en-US" altLang="ja-JP" sz="1200" dirty="0"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B56CAA46-2DC8-D840-806F-60B49755D607}"/>
              </a:ext>
            </a:extLst>
          </p:cNvPr>
          <p:cNvGrpSpPr/>
          <p:nvPr/>
        </p:nvGrpSpPr>
        <p:grpSpPr>
          <a:xfrm>
            <a:off x="5138023" y="7695539"/>
            <a:ext cx="1229728" cy="1212103"/>
            <a:chOff x="4229400" y="234327"/>
            <a:chExt cx="1229728" cy="1212103"/>
          </a:xfrm>
        </p:grpSpPr>
        <p:pic>
          <p:nvPicPr>
            <p:cNvPr id="269" name="図 268">
              <a:extLst>
                <a:ext uri="{FF2B5EF4-FFF2-40B4-BE49-F238E27FC236}">
                  <a16:creationId xmlns:a16="http://schemas.microsoft.com/office/drawing/2014/main" id="{8CDA56E7-CB1A-414D-A601-80AE60EA97C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270" name="グループ化 269">
              <a:extLst>
                <a:ext uri="{FF2B5EF4-FFF2-40B4-BE49-F238E27FC236}">
                  <a16:creationId xmlns:a16="http://schemas.microsoft.com/office/drawing/2014/main" id="{9AB09401-594D-404E-8594-329322C21188}"/>
                </a:ext>
              </a:extLst>
            </p:cNvPr>
            <p:cNvGrpSpPr/>
            <p:nvPr/>
          </p:nvGrpSpPr>
          <p:grpSpPr>
            <a:xfrm>
              <a:off x="4229400" y="234327"/>
              <a:ext cx="1229728" cy="1212103"/>
              <a:chOff x="5363339" y="692061"/>
              <a:chExt cx="1229728" cy="1212103"/>
            </a:xfrm>
          </p:grpSpPr>
          <p:pic>
            <p:nvPicPr>
              <p:cNvPr id="271" name="図 270">
                <a:extLst>
                  <a:ext uri="{FF2B5EF4-FFF2-40B4-BE49-F238E27FC236}">
                    <a16:creationId xmlns:a16="http://schemas.microsoft.com/office/drawing/2014/main" id="{8FEB35A6-617D-184F-8C45-410E346584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/>
              <a:srcRect l="52122" t="52035" r="-1625" b="25899"/>
              <a:stretch/>
            </p:blipFill>
            <p:spPr>
              <a:xfrm>
                <a:off x="5363339" y="692061"/>
                <a:ext cx="1229728" cy="453494"/>
              </a:xfrm>
              <a:prstGeom prst="rect">
                <a:avLst/>
              </a:prstGeom>
            </p:spPr>
          </p:pic>
          <p:grpSp>
            <p:nvGrpSpPr>
              <p:cNvPr id="272" name="グループ化 271">
                <a:extLst>
                  <a:ext uri="{FF2B5EF4-FFF2-40B4-BE49-F238E27FC236}">
                    <a16:creationId xmlns:a16="http://schemas.microsoft.com/office/drawing/2014/main" id="{96AF496B-57AA-BC46-8E4B-2E9890663FBE}"/>
                  </a:ext>
                </a:extLst>
              </p:cNvPr>
              <p:cNvGrpSpPr/>
              <p:nvPr/>
            </p:nvGrpSpPr>
            <p:grpSpPr>
              <a:xfrm>
                <a:off x="5595888" y="1132498"/>
                <a:ext cx="772992" cy="771666"/>
                <a:chOff x="5045951" y="779641"/>
                <a:chExt cx="772992" cy="771666"/>
              </a:xfrm>
            </p:grpSpPr>
            <p:grpSp>
              <p:nvGrpSpPr>
                <p:cNvPr id="273" name="グループ化 272">
                  <a:extLst>
                    <a:ext uri="{FF2B5EF4-FFF2-40B4-BE49-F238E27FC236}">
                      <a16:creationId xmlns:a16="http://schemas.microsoft.com/office/drawing/2014/main" id="{D53396A1-D575-7D46-A487-B3BD530FB000}"/>
                    </a:ext>
                  </a:extLst>
                </p:cNvPr>
                <p:cNvGrpSpPr/>
                <p:nvPr/>
              </p:nvGrpSpPr>
              <p:grpSpPr>
                <a:xfrm>
                  <a:off x="5045951" y="779641"/>
                  <a:ext cx="142792" cy="769323"/>
                  <a:chOff x="5045951" y="779641"/>
                  <a:chExt cx="142792" cy="769323"/>
                </a:xfrm>
              </p:grpSpPr>
              <p:sp>
                <p:nvSpPr>
                  <p:cNvPr id="277" name="L 字 276">
                    <a:extLst>
                      <a:ext uri="{FF2B5EF4-FFF2-40B4-BE49-F238E27FC236}">
                        <a16:creationId xmlns:a16="http://schemas.microsoft.com/office/drawing/2014/main" id="{B8684B22-A114-6C4E-BA45-4A9F9120E211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278" name="L 字 277">
                    <a:extLst>
                      <a:ext uri="{FF2B5EF4-FFF2-40B4-BE49-F238E27FC236}">
                        <a16:creationId xmlns:a16="http://schemas.microsoft.com/office/drawing/2014/main" id="{7FED8D04-CD31-A64A-98A2-B5E3546C2DB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274" name="グループ化 273">
                  <a:extLst>
                    <a:ext uri="{FF2B5EF4-FFF2-40B4-BE49-F238E27FC236}">
                      <a16:creationId xmlns:a16="http://schemas.microsoft.com/office/drawing/2014/main" id="{048F8E28-B852-AA4D-830A-8233F9B21120}"/>
                    </a:ext>
                  </a:extLst>
                </p:cNvPr>
                <p:cNvGrpSpPr/>
                <p:nvPr/>
              </p:nvGrpSpPr>
              <p:grpSpPr>
                <a:xfrm flipH="1">
                  <a:off x="5664993" y="781984"/>
                  <a:ext cx="153950" cy="769323"/>
                  <a:chOff x="5045951" y="779641"/>
                  <a:chExt cx="142792" cy="769323"/>
                </a:xfrm>
              </p:grpSpPr>
              <p:sp>
                <p:nvSpPr>
                  <p:cNvPr id="275" name="L 字 274">
                    <a:extLst>
                      <a:ext uri="{FF2B5EF4-FFF2-40B4-BE49-F238E27FC236}">
                        <a16:creationId xmlns:a16="http://schemas.microsoft.com/office/drawing/2014/main" id="{B88C29B4-1385-6743-B04D-09E16BA1BF10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276" name="L 字 275">
                    <a:extLst>
                      <a:ext uri="{FF2B5EF4-FFF2-40B4-BE49-F238E27FC236}">
                        <a16:creationId xmlns:a16="http://schemas.microsoft.com/office/drawing/2014/main" id="{70F13332-5DA0-5443-BE5D-99353DA2CDE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</p:grpSp>
        </p:grpSp>
      </p:grpSp>
      <p:sp>
        <p:nvSpPr>
          <p:cNvPr id="279" name="テキスト ボックス 278">
            <a:extLst>
              <a:ext uri="{FF2B5EF4-FFF2-40B4-BE49-F238E27FC236}">
                <a16:creationId xmlns:a16="http://schemas.microsoft.com/office/drawing/2014/main" id="{42699B03-9A75-514C-A169-343489D1AF3F}"/>
              </a:ext>
            </a:extLst>
          </p:cNvPr>
          <p:cNvSpPr txBox="1"/>
          <p:nvPr/>
        </p:nvSpPr>
        <p:spPr>
          <a:xfrm>
            <a:off x="5219037" y="7739489"/>
            <a:ext cx="1130746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各部</a:t>
            </a:r>
            <a:r>
              <a:rPr lang="ja-JP" altLang="en-US" sz="8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位の</a:t>
            </a:r>
            <a:endParaRPr lang="en-US" altLang="ja-JP" sz="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80" name="スライド番号プレースホルダー 87">
            <a:extLst>
              <a:ext uri="{FF2B5EF4-FFF2-40B4-BE49-F238E27FC236}">
                <a16:creationId xmlns:a16="http://schemas.microsoft.com/office/drawing/2014/main" id="{301D6E26-6643-AE4B-BB31-C886A4A5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54720" y="9332935"/>
            <a:ext cx="231793" cy="233590"/>
          </a:xfrm>
        </p:spPr>
        <p:txBody>
          <a:bodyPr/>
          <a:lstStyle/>
          <a:p>
            <a:fld id="{75AD5F5A-82AA-4579-B34C-0DC2423147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353</Words>
  <Application>Microsoft Macintosh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Hiragino Kaku Gothic Std W8</vt:lpstr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2</cp:revision>
  <dcterms:created xsi:type="dcterms:W3CDTF">2023-02-11T08:25:58Z</dcterms:created>
  <dcterms:modified xsi:type="dcterms:W3CDTF">2023-02-11T08:36:12Z</dcterms:modified>
</cp:coreProperties>
</file>